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9"/>
  </p:notesMasterIdLst>
  <p:sldIdLst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custDataLst>
    <p:tags r:id="rId1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2775" autoAdjust="0"/>
    <p:restoredTop sz="94660"/>
  </p:normalViewPr>
  <p:slideViewPr>
    <p:cSldViewPr snapToGrid="0">
      <p:cViewPr varScale="1">
        <p:scale>
          <a:sx n="69" d="100"/>
          <a:sy n="69" d="100"/>
        </p:scale>
        <p:origin x="882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8" d="100"/>
          <a:sy n="88" d="100"/>
        </p:scale>
        <p:origin x="2964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16C066-C66B-4A96-BEAC-9F365195E61B}" type="datetimeFigureOut">
              <a:rPr lang="zh-CN" altLang="en-US" smtClean="0"/>
              <a:t>2023/6/4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5E9AE7D-88C7-4569-98B3-A2D21FE036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86722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3285E8-0E70-4EFD-AE27-5B31623EE4D3}" type="datetimeFigureOut">
              <a:rPr lang="zh-CN" altLang="en-US" smtClean="0"/>
              <a:t>2023/6/4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CE043-E978-44A9-AB07-3A286AA32D1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3285E8-0E70-4EFD-AE27-5B31623EE4D3}" type="datetimeFigureOut">
              <a:rPr lang="zh-CN" altLang="en-US" smtClean="0"/>
              <a:t>2023/6/4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CE043-E978-44A9-AB07-3A286AA32D1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3285E8-0E70-4EFD-AE27-5B31623EE4D3}" type="datetimeFigureOut">
              <a:rPr lang="zh-CN" altLang="en-US" smtClean="0"/>
              <a:t>2023/6/4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CE043-E978-44A9-AB07-3A286AA32D1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3285E8-0E70-4EFD-AE27-5B31623EE4D3}" type="datetimeFigureOut">
              <a:rPr lang="zh-CN" altLang="en-US" smtClean="0"/>
              <a:t>2023/6/4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CE043-E978-44A9-AB07-3A286AA32D1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3285E8-0E70-4EFD-AE27-5B31623EE4D3}" type="datetimeFigureOut">
              <a:rPr lang="zh-CN" altLang="en-US" smtClean="0"/>
              <a:t>2023/6/4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CE043-E978-44A9-AB07-3A286AA32D1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3285E8-0E70-4EFD-AE27-5B31623EE4D3}" type="datetimeFigureOut">
              <a:rPr lang="zh-CN" altLang="en-US" smtClean="0"/>
              <a:t>2023/6/4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CE043-E978-44A9-AB07-3A286AA32D1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3285E8-0E70-4EFD-AE27-5B31623EE4D3}" type="datetimeFigureOut">
              <a:rPr lang="zh-CN" altLang="en-US" smtClean="0"/>
              <a:t>2023/6/4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CE043-E978-44A9-AB07-3A286AA32D1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3285E8-0E70-4EFD-AE27-5B31623EE4D3}" type="datetimeFigureOut">
              <a:rPr lang="zh-CN" altLang="en-US" smtClean="0"/>
              <a:t>2023/6/4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CE043-E978-44A9-AB07-3A286AA32D1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3285E8-0E70-4EFD-AE27-5B31623EE4D3}" type="datetimeFigureOut">
              <a:rPr lang="zh-CN" altLang="en-US" smtClean="0"/>
              <a:t>2023/6/4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CE043-E978-44A9-AB07-3A286AA32D1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3285E8-0E70-4EFD-AE27-5B31623EE4D3}" type="datetimeFigureOut">
              <a:rPr lang="zh-CN" altLang="en-US" smtClean="0"/>
              <a:t>2023/6/4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CE043-E978-44A9-AB07-3A286AA32D1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3285E8-0E70-4EFD-AE27-5B31623EE4D3}" type="datetimeFigureOut">
              <a:rPr lang="zh-CN" altLang="en-US" smtClean="0"/>
              <a:t>2023/6/4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CE043-E978-44A9-AB07-3A286AA32D1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3285E8-0E70-4EFD-AE27-5B31623EE4D3}" type="datetimeFigureOut">
              <a:rPr lang="zh-CN" altLang="en-US" smtClean="0"/>
              <a:t>2023/6/4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CE043-E978-44A9-AB07-3A286AA32D1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5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3285E8-0E70-4EFD-AE27-5B31623EE4D3}" type="datetimeFigureOut">
              <a:rPr lang="zh-CN" altLang="en-US" smtClean="0"/>
              <a:t>2023/6/4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CE043-E978-44A9-AB07-3A286AA32D1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3285E8-0E70-4EFD-AE27-5B31623EE4D3}" type="datetimeFigureOut">
              <a:rPr lang="zh-CN" altLang="en-US" smtClean="0"/>
              <a:t>2023/6/4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CE043-E978-44A9-AB07-3A286AA32D1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3285E8-0E70-4EFD-AE27-5B31623EE4D3}" type="datetimeFigureOut">
              <a:rPr lang="zh-CN" altLang="en-US" smtClean="0"/>
              <a:t>2023/6/4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CE043-E978-44A9-AB07-3A286AA32D1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3285E8-0E70-4EFD-AE27-5B31623EE4D3}" type="datetimeFigureOut">
              <a:rPr lang="zh-CN" altLang="en-US" smtClean="0"/>
              <a:t>2023/6/4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CE043-E978-44A9-AB07-3A286AA32D1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3285E8-0E70-4EFD-AE27-5B31623EE4D3}" type="datetimeFigureOut">
              <a:rPr lang="zh-CN" altLang="en-US" smtClean="0"/>
              <a:t>2023/6/4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CE043-E978-44A9-AB07-3A286AA32D1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3285E8-0E70-4EFD-AE27-5B31623EE4D3}" type="datetimeFigureOut">
              <a:rPr lang="zh-CN" altLang="en-US" smtClean="0"/>
              <a:t>2023/6/4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CE043-E978-44A9-AB07-3A286AA32D1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3285E8-0E70-4EFD-AE27-5B31623EE4D3}" type="datetimeFigureOut">
              <a:rPr lang="zh-CN" altLang="en-US" smtClean="0"/>
              <a:t>2023/6/4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CE043-E978-44A9-AB07-3A286AA32D1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3285E8-0E70-4EFD-AE27-5B31623EE4D3}" type="datetimeFigureOut">
              <a:rPr lang="zh-CN" altLang="en-US" smtClean="0"/>
              <a:t>2023/6/4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CE043-E978-44A9-AB07-3A286AA32D1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3285E8-0E70-4EFD-AE27-5B31623EE4D3}" type="datetimeFigureOut">
              <a:rPr lang="zh-CN" altLang="en-US" smtClean="0"/>
              <a:t>2023/6/4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CE043-E978-44A9-AB07-3A286AA32D1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3285E8-0E70-4EFD-AE27-5B31623EE4D3}" type="datetimeFigureOut">
              <a:rPr lang="zh-CN" altLang="en-US" smtClean="0"/>
              <a:t>2023/6/4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CE043-E978-44A9-AB07-3A286AA32D1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100000">
              <a:schemeClr val="bg2">
                <a:tint val="90000"/>
                <a:lumMod val="120000"/>
              </a:schemeClr>
            </a:gs>
            <a:gs pos="100000">
              <a:schemeClr val="bg2">
                <a:shade val="98000"/>
                <a:satMod val="120000"/>
                <a:lumMod val="98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3285E8-0E70-4EFD-AE27-5B31623EE4D3}" type="datetimeFigureOut">
              <a:rPr lang="zh-CN" altLang="en-US" smtClean="0"/>
              <a:t>2023/6/4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CE043-E978-44A9-AB07-3A286AA32D1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chemeClr val="bg2">
                <a:tint val="90000"/>
                <a:lumMod val="120000"/>
              </a:schemeClr>
            </a:gs>
            <a:gs pos="100000">
              <a:schemeClr val="bg2">
                <a:shade val="98000"/>
                <a:satMod val="120000"/>
                <a:lumMod val="98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3285E8-0E70-4EFD-AE27-5B31623EE4D3}" type="datetimeFigureOut">
              <a:rPr lang="zh-CN" altLang="en-US" smtClean="0"/>
              <a:t>2023/6/4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CE043-E978-44A9-AB07-3A286AA32D1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16.xml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9144000" cy="1450733"/>
            <a:chOff x="0" y="-138007"/>
            <a:chExt cx="12192000" cy="1934311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0641"/>
            <a:stretch>
              <a:fillRect/>
            </a:stretch>
          </p:blipFill>
          <p:spPr>
            <a:xfrm>
              <a:off x="0" y="901735"/>
              <a:ext cx="12192000" cy="894569"/>
            </a:xfrm>
            <a:prstGeom prst="rect">
              <a:avLst/>
            </a:prstGeom>
            <a:gradFill>
              <a:gsLst>
                <a:gs pos="100000">
                  <a:schemeClr val="bg2">
                    <a:tint val="90000"/>
                    <a:lumMod val="120000"/>
                  </a:schemeClr>
                </a:gs>
                <a:gs pos="100000">
                  <a:schemeClr val="bg2">
                    <a:shade val="98000"/>
                    <a:satMod val="120000"/>
                    <a:lumMod val="98000"/>
                  </a:schemeClr>
                </a:gs>
              </a:gsLst>
              <a:lin ang="5400000" scaled="0"/>
            </a:gradFill>
            <a:ln>
              <a:solidFill>
                <a:schemeClr val="accent1">
                  <a:shade val="50000"/>
                  <a:alpha val="0"/>
                </a:schemeClr>
              </a:solidFill>
            </a:ln>
            <a:effectLst>
              <a:softEdge rad="0"/>
            </a:effectLst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-1" r="11341" b="4311"/>
            <a:stretch>
              <a:fillRect/>
            </a:stretch>
          </p:blipFill>
          <p:spPr>
            <a:xfrm>
              <a:off x="201507" y="-138007"/>
              <a:ext cx="4347633" cy="1055793"/>
            </a:xfrm>
            <a:prstGeom prst="rect">
              <a:avLst/>
            </a:prstGeom>
            <a:effectLst>
              <a:outerShdw blurRad="50800" dist="50800" dir="5400000" algn="ctr" rotWithShape="0">
                <a:srgbClr val="000000">
                  <a:alpha val="0"/>
                </a:srgbClr>
              </a:outerShdw>
            </a:effectLst>
          </p:spPr>
        </p:pic>
        <p:sp>
          <p:nvSpPr>
            <p:cNvPr id="5" name="文本框 4"/>
            <p:cNvSpPr txBox="1"/>
            <p:nvPr/>
          </p:nvSpPr>
          <p:spPr>
            <a:xfrm>
              <a:off x="5467224" y="528687"/>
              <a:ext cx="5584548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 smtClean="0">
                  <a:solidFill>
                    <a:schemeClr val="accent1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本科生科研素养培育计划项目</a:t>
              </a:r>
              <a:endParaRPr lang="zh-CN" altLang="en-US" sz="2400" b="1" dirty="0">
                <a:solidFill>
                  <a:schemeClr val="accent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1687022" y="2441268"/>
            <a:ext cx="6215720" cy="28613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项目名称：   </a:t>
            </a: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b="1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项目级别</a:t>
            </a:r>
            <a:r>
              <a:rPr lang="zh-CN" altLang="en-US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：  </a:t>
            </a:r>
            <a:r>
              <a:rPr lang="zh-CN" altLang="en-US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□重点课题          □一般课题</a:t>
            </a:r>
            <a:endParaRPr lang="en-US" altLang="zh-CN" dirty="0" smtClean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b="1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项目</a:t>
            </a:r>
            <a:r>
              <a:rPr lang="zh-CN" altLang="en-US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负责人：</a:t>
            </a: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项目组成员：</a:t>
            </a: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指导教师：</a:t>
            </a: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b="1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研究</a:t>
            </a:r>
            <a:r>
              <a:rPr lang="zh-CN" altLang="en-US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起止时间</a:t>
            </a:r>
            <a:r>
              <a:rPr lang="zh-CN" altLang="en-US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    年  月  日至    年  月  日</a:t>
            </a:r>
            <a:r>
              <a:rPr lang="zh-CN" altLang="en-US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答辩时间：</a:t>
            </a:r>
            <a:r>
              <a:rPr lang="zh-CN" altLang="en-US" dirty="0">
                <a:solidFill>
                  <a:srgbClr val="000000"/>
                </a:solidFill>
                <a:latin typeface="Arial" panose="020B0604020202020204" pitchFamily="34" charset="0"/>
              </a:rPr>
              <a:t>     </a:t>
            </a:r>
            <a:r>
              <a:rPr lang="zh-CN" altLang="en-US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年  月  日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3"/>
          <p:cNvSpPr txBox="1">
            <a:spLocks noChangeArrowheads="1"/>
          </p:cNvSpPr>
          <p:nvPr/>
        </p:nvSpPr>
        <p:spPr>
          <a:xfrm>
            <a:off x="504644" y="1625332"/>
            <a:ext cx="8242541" cy="3340894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FontTx/>
              <a:buNone/>
            </a:pPr>
            <a:r>
              <a:rPr lang="zh-CN" altLang="en-US" sz="1500" b="1" smtClean="0"/>
              <a:t>一、项目简介</a:t>
            </a:r>
            <a:r>
              <a:rPr lang="zh-CN" altLang="en-US" sz="1500" smtClean="0">
                <a:latin typeface="宋体" panose="02010600030101010101" pitchFamily="2" charset="-122"/>
              </a:rPr>
              <a:t>（</a:t>
            </a:r>
            <a:r>
              <a:rPr lang="en-US" altLang="zh-CN" sz="1500" smtClean="0">
                <a:latin typeface="宋体" panose="02010600030101010101" pitchFamily="2" charset="-122"/>
              </a:rPr>
              <a:t>300-500</a:t>
            </a:r>
            <a:r>
              <a:rPr lang="zh-CN" altLang="en-US" sz="1500" smtClean="0">
                <a:latin typeface="宋体" panose="02010600030101010101" pitchFamily="2" charset="-122"/>
              </a:rPr>
              <a:t>字）</a:t>
            </a:r>
            <a:r>
              <a:rPr lang="zh-CN" altLang="en-US" sz="1800" smtClean="0"/>
              <a:t> </a:t>
            </a:r>
            <a:endParaRPr lang="zh-CN" altLang="en-US" sz="1800" dirty="0"/>
          </a:p>
        </p:txBody>
      </p:sp>
      <p:grpSp>
        <p:nvGrpSpPr>
          <p:cNvPr id="3" name="组合 2"/>
          <p:cNvGrpSpPr/>
          <p:nvPr/>
        </p:nvGrpSpPr>
        <p:grpSpPr>
          <a:xfrm>
            <a:off x="0" y="0"/>
            <a:ext cx="9144000" cy="1450733"/>
            <a:chOff x="0" y="-138007"/>
            <a:chExt cx="12192000" cy="1934311"/>
          </a:xfrm>
        </p:grpSpPr>
        <p:pic>
          <p:nvPicPr>
            <p:cNvPr id="6" name="图片 5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0641"/>
            <a:stretch>
              <a:fillRect/>
            </a:stretch>
          </p:blipFill>
          <p:spPr>
            <a:xfrm>
              <a:off x="0" y="901735"/>
              <a:ext cx="12192000" cy="894569"/>
            </a:xfrm>
            <a:prstGeom prst="rect">
              <a:avLst/>
            </a:prstGeom>
            <a:gradFill>
              <a:gsLst>
                <a:gs pos="100000">
                  <a:schemeClr val="bg2">
                    <a:tint val="90000"/>
                    <a:lumMod val="120000"/>
                  </a:schemeClr>
                </a:gs>
                <a:gs pos="100000">
                  <a:schemeClr val="bg2">
                    <a:shade val="98000"/>
                    <a:satMod val="120000"/>
                    <a:lumMod val="98000"/>
                  </a:schemeClr>
                </a:gs>
              </a:gsLst>
              <a:lin ang="5400000" scaled="0"/>
            </a:gradFill>
            <a:ln>
              <a:solidFill>
                <a:schemeClr val="accent1">
                  <a:shade val="50000"/>
                  <a:alpha val="0"/>
                </a:schemeClr>
              </a:solidFill>
            </a:ln>
            <a:effectLst>
              <a:softEdge rad="0"/>
            </a:effectLst>
          </p:spPr>
        </p:pic>
        <p:pic>
          <p:nvPicPr>
            <p:cNvPr id="8" name="图片 7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-1" r="11341" b="4311"/>
            <a:stretch>
              <a:fillRect/>
            </a:stretch>
          </p:blipFill>
          <p:spPr>
            <a:xfrm>
              <a:off x="201507" y="-138007"/>
              <a:ext cx="4347633" cy="1055793"/>
            </a:xfrm>
            <a:prstGeom prst="rect">
              <a:avLst/>
            </a:prstGeom>
            <a:effectLst>
              <a:outerShdw blurRad="50800" dist="50800" dir="5400000" algn="ctr" rotWithShape="0">
                <a:srgbClr val="000000">
                  <a:alpha val="0"/>
                </a:srgbClr>
              </a:outerShdw>
            </a:effectLst>
          </p:spPr>
        </p:pic>
        <p:sp>
          <p:nvSpPr>
            <p:cNvPr id="9" name="文本框 8"/>
            <p:cNvSpPr txBox="1"/>
            <p:nvPr>
              <p:custDataLst>
                <p:tags r:id="rId3"/>
              </p:custDataLst>
            </p:nvPr>
          </p:nvSpPr>
          <p:spPr>
            <a:xfrm>
              <a:off x="5467224" y="528687"/>
              <a:ext cx="5584548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 smtClean="0">
                  <a:solidFill>
                    <a:schemeClr val="accent1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本科生科研素养培育计划项目</a:t>
              </a:r>
              <a:endParaRPr lang="zh-CN" altLang="en-US" sz="2400" b="1" dirty="0">
                <a:solidFill>
                  <a:schemeClr val="accent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3"/>
          <p:cNvSpPr txBox="1">
            <a:spLocks noChangeArrowheads="1"/>
          </p:cNvSpPr>
          <p:nvPr/>
        </p:nvSpPr>
        <p:spPr>
          <a:xfrm>
            <a:off x="504644" y="1698357"/>
            <a:ext cx="7706715" cy="3340894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500" b="1" dirty="0"/>
              <a:t>二、项目研究内容及研究方法</a:t>
            </a:r>
          </a:p>
          <a:p>
            <a:pPr algn="l"/>
            <a:r>
              <a:rPr lang="zh-CN" altLang="en-US" sz="1500" dirty="0"/>
              <a:t>（主体可展开，文字尽量精炼。请附以必要的数据、表格、图片。可加页）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0" y="0"/>
            <a:ext cx="9144000" cy="1450733"/>
            <a:chOff x="0" y="-138007"/>
            <a:chExt cx="12192000" cy="1934311"/>
          </a:xfrm>
        </p:grpSpPr>
        <p:pic>
          <p:nvPicPr>
            <p:cNvPr id="6" name="图片 5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0641"/>
            <a:stretch>
              <a:fillRect/>
            </a:stretch>
          </p:blipFill>
          <p:spPr>
            <a:xfrm>
              <a:off x="0" y="901735"/>
              <a:ext cx="12192000" cy="894569"/>
            </a:xfrm>
            <a:prstGeom prst="rect">
              <a:avLst/>
            </a:prstGeom>
            <a:gradFill>
              <a:gsLst>
                <a:gs pos="100000">
                  <a:schemeClr val="bg2">
                    <a:tint val="90000"/>
                    <a:lumMod val="120000"/>
                  </a:schemeClr>
                </a:gs>
                <a:gs pos="100000">
                  <a:schemeClr val="bg2">
                    <a:shade val="98000"/>
                    <a:satMod val="120000"/>
                    <a:lumMod val="98000"/>
                  </a:schemeClr>
                </a:gs>
              </a:gsLst>
              <a:lin ang="5400000" scaled="0"/>
            </a:gradFill>
            <a:ln>
              <a:solidFill>
                <a:schemeClr val="accent1">
                  <a:shade val="50000"/>
                  <a:alpha val="0"/>
                </a:schemeClr>
              </a:solidFill>
            </a:ln>
            <a:effectLst>
              <a:softEdge rad="0"/>
            </a:effectLst>
          </p:spPr>
        </p:pic>
        <p:pic>
          <p:nvPicPr>
            <p:cNvPr id="8" name="图片 7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-1" r="11341" b="4311"/>
            <a:stretch>
              <a:fillRect/>
            </a:stretch>
          </p:blipFill>
          <p:spPr>
            <a:xfrm>
              <a:off x="201507" y="-138007"/>
              <a:ext cx="4347633" cy="1055793"/>
            </a:xfrm>
            <a:prstGeom prst="rect">
              <a:avLst/>
            </a:prstGeom>
            <a:effectLst>
              <a:outerShdw blurRad="50800" dist="50800" dir="5400000" algn="ctr" rotWithShape="0">
                <a:srgbClr val="000000">
                  <a:alpha val="0"/>
                </a:srgbClr>
              </a:outerShdw>
            </a:effectLst>
          </p:spPr>
        </p:pic>
        <p:sp>
          <p:nvSpPr>
            <p:cNvPr id="9" name="文本框 8"/>
            <p:cNvSpPr txBox="1"/>
            <p:nvPr>
              <p:custDataLst>
                <p:tags r:id="rId3"/>
              </p:custDataLst>
            </p:nvPr>
          </p:nvSpPr>
          <p:spPr>
            <a:xfrm>
              <a:off x="5467224" y="528687"/>
              <a:ext cx="5584548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 smtClean="0">
                  <a:solidFill>
                    <a:schemeClr val="accent1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本科生科研素养培育计划项目</a:t>
              </a:r>
              <a:endParaRPr lang="zh-CN" altLang="en-US" sz="2400" b="1" dirty="0">
                <a:solidFill>
                  <a:schemeClr val="accent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3"/>
          <p:cNvSpPr txBox="1">
            <a:spLocks noChangeArrowheads="1"/>
          </p:cNvSpPr>
          <p:nvPr/>
        </p:nvSpPr>
        <p:spPr>
          <a:xfrm>
            <a:off x="504009" y="1758047"/>
            <a:ext cx="7706715" cy="3340894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500" b="1" dirty="0"/>
              <a:t>三、研究成果或研究结论</a:t>
            </a:r>
          </a:p>
          <a:p>
            <a:pPr algn="l"/>
            <a:r>
              <a:rPr lang="zh-CN" altLang="en-US" sz="1500" dirty="0"/>
              <a:t>（主体可展开，文字尽量精炼。请附以必要的数据、表格、图片。可加页）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0" y="0"/>
            <a:ext cx="9144000" cy="1450733"/>
            <a:chOff x="0" y="-138007"/>
            <a:chExt cx="12192000" cy="1934311"/>
          </a:xfrm>
        </p:grpSpPr>
        <p:pic>
          <p:nvPicPr>
            <p:cNvPr id="6" name="图片 5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0641"/>
            <a:stretch>
              <a:fillRect/>
            </a:stretch>
          </p:blipFill>
          <p:spPr>
            <a:xfrm>
              <a:off x="0" y="901735"/>
              <a:ext cx="12192000" cy="894569"/>
            </a:xfrm>
            <a:prstGeom prst="rect">
              <a:avLst/>
            </a:prstGeom>
            <a:gradFill>
              <a:gsLst>
                <a:gs pos="100000">
                  <a:schemeClr val="bg2">
                    <a:tint val="90000"/>
                    <a:lumMod val="120000"/>
                  </a:schemeClr>
                </a:gs>
                <a:gs pos="100000">
                  <a:schemeClr val="bg2">
                    <a:shade val="98000"/>
                    <a:satMod val="120000"/>
                    <a:lumMod val="98000"/>
                  </a:schemeClr>
                </a:gs>
              </a:gsLst>
              <a:lin ang="5400000" scaled="0"/>
            </a:gradFill>
            <a:ln>
              <a:solidFill>
                <a:schemeClr val="accent1">
                  <a:shade val="50000"/>
                  <a:alpha val="0"/>
                </a:schemeClr>
              </a:solidFill>
            </a:ln>
            <a:effectLst>
              <a:softEdge rad="0"/>
            </a:effectLst>
          </p:spPr>
        </p:pic>
        <p:pic>
          <p:nvPicPr>
            <p:cNvPr id="8" name="图片 7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-1" r="11341" b="4311"/>
            <a:stretch>
              <a:fillRect/>
            </a:stretch>
          </p:blipFill>
          <p:spPr>
            <a:xfrm>
              <a:off x="201507" y="-138007"/>
              <a:ext cx="4347633" cy="1055793"/>
            </a:xfrm>
            <a:prstGeom prst="rect">
              <a:avLst/>
            </a:prstGeom>
            <a:effectLst>
              <a:outerShdw blurRad="50800" dist="50800" dir="5400000" algn="ctr" rotWithShape="0">
                <a:srgbClr val="000000">
                  <a:alpha val="0"/>
                </a:srgbClr>
              </a:outerShdw>
            </a:effectLst>
          </p:spPr>
        </p:pic>
        <p:sp>
          <p:nvSpPr>
            <p:cNvPr id="9" name="文本框 8"/>
            <p:cNvSpPr txBox="1"/>
            <p:nvPr>
              <p:custDataLst>
                <p:tags r:id="rId3"/>
              </p:custDataLst>
            </p:nvPr>
          </p:nvSpPr>
          <p:spPr>
            <a:xfrm>
              <a:off x="5467224" y="528687"/>
              <a:ext cx="5584548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 smtClean="0">
                  <a:solidFill>
                    <a:schemeClr val="accent1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本科生科研素养培育计划项目</a:t>
              </a:r>
              <a:endParaRPr lang="zh-CN" altLang="en-US" sz="2400" b="1" dirty="0">
                <a:solidFill>
                  <a:schemeClr val="accent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3"/>
          <p:cNvSpPr txBox="1">
            <a:spLocks noChangeArrowheads="1"/>
          </p:cNvSpPr>
          <p:nvPr/>
        </p:nvSpPr>
        <p:spPr>
          <a:xfrm>
            <a:off x="504644" y="1758047"/>
            <a:ext cx="7706715" cy="3340894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500" b="1" dirty="0"/>
              <a:t>四、收获、存在问题及经验教训</a:t>
            </a:r>
            <a:r>
              <a:rPr lang="zh-CN" altLang="en-US" sz="1500" dirty="0"/>
              <a:t> 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0" y="0"/>
            <a:ext cx="9144000" cy="1450733"/>
            <a:chOff x="0" y="-138007"/>
            <a:chExt cx="12192000" cy="1934311"/>
          </a:xfrm>
        </p:grpSpPr>
        <p:pic>
          <p:nvPicPr>
            <p:cNvPr id="6" name="图片 5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0641"/>
            <a:stretch>
              <a:fillRect/>
            </a:stretch>
          </p:blipFill>
          <p:spPr>
            <a:xfrm>
              <a:off x="0" y="901735"/>
              <a:ext cx="12192000" cy="894569"/>
            </a:xfrm>
            <a:prstGeom prst="rect">
              <a:avLst/>
            </a:prstGeom>
            <a:gradFill>
              <a:gsLst>
                <a:gs pos="100000">
                  <a:schemeClr val="bg2">
                    <a:tint val="90000"/>
                    <a:lumMod val="120000"/>
                  </a:schemeClr>
                </a:gs>
                <a:gs pos="100000">
                  <a:schemeClr val="bg2">
                    <a:shade val="98000"/>
                    <a:satMod val="120000"/>
                    <a:lumMod val="98000"/>
                  </a:schemeClr>
                </a:gs>
              </a:gsLst>
              <a:lin ang="5400000" scaled="0"/>
            </a:gradFill>
            <a:ln>
              <a:solidFill>
                <a:schemeClr val="accent1">
                  <a:shade val="50000"/>
                  <a:alpha val="0"/>
                </a:schemeClr>
              </a:solidFill>
            </a:ln>
            <a:effectLst>
              <a:softEdge rad="0"/>
            </a:effectLst>
          </p:spPr>
        </p:pic>
        <p:pic>
          <p:nvPicPr>
            <p:cNvPr id="8" name="图片 7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-1" r="11341" b="4311"/>
            <a:stretch>
              <a:fillRect/>
            </a:stretch>
          </p:blipFill>
          <p:spPr>
            <a:xfrm>
              <a:off x="201507" y="-138007"/>
              <a:ext cx="4347633" cy="1055793"/>
            </a:xfrm>
            <a:prstGeom prst="rect">
              <a:avLst/>
            </a:prstGeom>
            <a:effectLst>
              <a:outerShdw blurRad="50800" dist="50800" dir="5400000" algn="ctr" rotWithShape="0">
                <a:srgbClr val="000000">
                  <a:alpha val="0"/>
                </a:srgbClr>
              </a:outerShdw>
            </a:effectLst>
          </p:spPr>
        </p:pic>
        <p:sp>
          <p:nvSpPr>
            <p:cNvPr id="9" name="文本框 8"/>
            <p:cNvSpPr txBox="1"/>
            <p:nvPr>
              <p:custDataLst>
                <p:tags r:id="rId3"/>
              </p:custDataLst>
            </p:nvPr>
          </p:nvSpPr>
          <p:spPr>
            <a:xfrm>
              <a:off x="5467224" y="528687"/>
              <a:ext cx="5584548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 smtClean="0">
                  <a:solidFill>
                    <a:schemeClr val="accent1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本科生科研素养培育计划项目</a:t>
              </a:r>
              <a:endParaRPr lang="zh-CN" altLang="en-US" sz="2400" b="1" dirty="0">
                <a:solidFill>
                  <a:schemeClr val="accent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3"/>
          <p:cNvSpPr txBox="1">
            <a:spLocks noChangeArrowheads="1"/>
          </p:cNvSpPr>
          <p:nvPr/>
        </p:nvSpPr>
        <p:spPr>
          <a:xfrm>
            <a:off x="504644" y="1758682"/>
            <a:ext cx="7706715" cy="3340894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500" b="1" dirty="0"/>
              <a:t>五、成果清单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0" y="0"/>
            <a:ext cx="9144000" cy="1450733"/>
            <a:chOff x="0" y="-138007"/>
            <a:chExt cx="12192000" cy="1934311"/>
          </a:xfrm>
        </p:grpSpPr>
        <p:pic>
          <p:nvPicPr>
            <p:cNvPr id="6" name="图片 5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0641"/>
            <a:stretch>
              <a:fillRect/>
            </a:stretch>
          </p:blipFill>
          <p:spPr>
            <a:xfrm>
              <a:off x="0" y="901735"/>
              <a:ext cx="12192000" cy="894569"/>
            </a:xfrm>
            <a:prstGeom prst="rect">
              <a:avLst/>
            </a:prstGeom>
            <a:gradFill>
              <a:gsLst>
                <a:gs pos="100000">
                  <a:schemeClr val="bg2">
                    <a:tint val="90000"/>
                    <a:lumMod val="120000"/>
                  </a:schemeClr>
                </a:gs>
                <a:gs pos="100000">
                  <a:schemeClr val="bg2">
                    <a:shade val="98000"/>
                    <a:satMod val="120000"/>
                    <a:lumMod val="98000"/>
                  </a:schemeClr>
                </a:gs>
              </a:gsLst>
              <a:lin ang="5400000" scaled="0"/>
            </a:gradFill>
            <a:ln>
              <a:solidFill>
                <a:schemeClr val="accent1">
                  <a:shade val="50000"/>
                  <a:alpha val="0"/>
                </a:schemeClr>
              </a:solidFill>
            </a:ln>
            <a:effectLst>
              <a:softEdge rad="0"/>
            </a:effectLst>
          </p:spPr>
        </p:pic>
        <p:pic>
          <p:nvPicPr>
            <p:cNvPr id="8" name="图片 7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-1" r="11341" b="4311"/>
            <a:stretch>
              <a:fillRect/>
            </a:stretch>
          </p:blipFill>
          <p:spPr>
            <a:xfrm>
              <a:off x="201507" y="-138007"/>
              <a:ext cx="4347633" cy="1055793"/>
            </a:xfrm>
            <a:prstGeom prst="rect">
              <a:avLst/>
            </a:prstGeom>
            <a:effectLst>
              <a:outerShdw blurRad="50800" dist="50800" dir="5400000" algn="ctr" rotWithShape="0">
                <a:srgbClr val="000000">
                  <a:alpha val="0"/>
                </a:srgbClr>
              </a:outerShdw>
            </a:effectLst>
          </p:spPr>
        </p:pic>
        <p:sp>
          <p:nvSpPr>
            <p:cNvPr id="9" name="文本框 8"/>
            <p:cNvSpPr txBox="1"/>
            <p:nvPr>
              <p:custDataLst>
                <p:tags r:id="rId3"/>
              </p:custDataLst>
            </p:nvPr>
          </p:nvSpPr>
          <p:spPr>
            <a:xfrm>
              <a:off x="5467224" y="528687"/>
              <a:ext cx="5584548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 smtClean="0">
                  <a:solidFill>
                    <a:schemeClr val="accent1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本科生科研素养培育计划项目</a:t>
              </a:r>
              <a:endParaRPr lang="zh-CN" altLang="en-US" sz="2400" b="1" dirty="0">
                <a:solidFill>
                  <a:schemeClr val="accent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PP_MARK_KEY" val="18f1605e-0ae7-4998-a6bd-5642a7e6c272"/>
  <p:tag name="COMMONDATA" val="eyJoZGlkIjoiNzdhMDg1NWVmZTY4ZTljNGNmYjEwMTk1YTBjYWVmNDU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160</Words>
  <Application>Microsoft Office PowerPoint</Application>
  <PresentationFormat>全屏显示(4:3)</PresentationFormat>
  <Paragraphs>20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</vt:i4>
      </vt:variant>
    </vt:vector>
  </HeadingPairs>
  <TitlesOfParts>
    <vt:vector size="14" baseType="lpstr">
      <vt:lpstr>黑体</vt:lpstr>
      <vt:lpstr>楷体</vt:lpstr>
      <vt:lpstr>宋体</vt:lpstr>
      <vt:lpstr>Arial</vt:lpstr>
      <vt:lpstr>Calibri</vt:lpstr>
      <vt:lpstr>Calibri Light</vt:lpstr>
      <vt:lpstr>自定义设计方案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神州网信技术有限公司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dell</dc:creator>
  <cp:lastModifiedBy>dell</cp:lastModifiedBy>
  <cp:revision>10</cp:revision>
  <dcterms:created xsi:type="dcterms:W3CDTF">2023-06-04T12:33:00Z</dcterms:created>
  <dcterms:modified xsi:type="dcterms:W3CDTF">2023-06-04T13:43:36Z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9FBC6FAF5CA944E495F216B6F8AACA60_12</vt:lpwstr>
  </property>
  <property fmtid="{D5CDD505-2E9C-101B-9397-08002B2CF9AE}" pid="3" name="KSOProductBuildVer">
    <vt:lpwstr>2052-11.1.0.14036</vt:lpwstr>
  </property>
</Properties>
</file>